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58" r:id="rId4"/>
    <p:sldId id="257" r:id="rId5"/>
    <p:sldId id="260" r:id="rId6"/>
    <p:sldId id="259" r:id="rId7"/>
    <p:sldId id="261" r:id="rId8"/>
    <p:sldId id="269" r:id="rId9"/>
    <p:sldId id="271" r:id="rId10"/>
    <p:sldId id="272" r:id="rId11"/>
    <p:sldId id="273" r:id="rId12"/>
    <p:sldId id="274" r:id="rId13"/>
    <p:sldId id="270" r:id="rId14"/>
    <p:sldId id="264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-Bold" panose="020B0604020202020204" charset="0"/>
      <p:regular r:id="rId26"/>
    </p:embeddedFont>
    <p:embeddedFont>
      <p:font typeface="Montserrat Extra-Bold Italics" panose="020B0604020202020204" charset="0"/>
      <p:regular r:id="rId27"/>
    </p:embeddedFont>
    <p:embeddedFont>
      <p:font typeface="Montserrat Italics" panose="020B060402020202020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559"/>
    <a:srgbClr val="20252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 autoAdjust="0"/>
    <p:restoredTop sz="94622" autoAdjust="0"/>
  </p:normalViewPr>
  <p:slideViewPr>
    <p:cSldViewPr>
      <p:cViewPr>
        <p:scale>
          <a:sx n="33" d="100"/>
          <a:sy n="33" d="100"/>
        </p:scale>
        <p:origin x="97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948D-A653-43E6-9822-D76451A23E9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520C0-E6CA-432E-9811-D684ECF86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5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520C0-E6CA-432E-9811-D684ECF862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520C0-E6CA-432E-9811-D684ECF862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855" r="2458" b="40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AutoShape 3">
            <a:extLst>
              <a:ext uri="{FF2B5EF4-FFF2-40B4-BE49-F238E27FC236}">
                <a16:creationId xmlns:a16="http://schemas.microsoft.com/office/drawing/2014/main" id="{8EE7DFAD-4361-9C27-CFE2-44468AC514D3}"/>
              </a:ext>
            </a:extLst>
          </p:cNvPr>
          <p:cNvSpPr/>
          <p:nvPr/>
        </p:nvSpPr>
        <p:spPr>
          <a:xfrm rot="-7020778">
            <a:off x="-15457328" y="2674161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35669A3C-C88D-DF37-05C8-2544940F1EAC}"/>
              </a:ext>
            </a:extLst>
          </p:cNvPr>
          <p:cNvSpPr/>
          <p:nvPr/>
        </p:nvSpPr>
        <p:spPr>
          <a:xfrm rot="-7020778">
            <a:off x="-20468604" y="4334379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-10761678" y="5403648"/>
            <a:ext cx="10799778" cy="345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 dirty="0">
                <a:solidFill>
                  <a:srgbClr val="FFFFFF"/>
                </a:solidFill>
                <a:latin typeface="Montserrat Extra-Bold Italics"/>
              </a:rPr>
              <a:t>ARDUINO</a:t>
            </a:r>
          </a:p>
          <a:p>
            <a:pPr>
              <a:lnSpc>
                <a:spcPts val="13338"/>
              </a:lnSpc>
            </a:pPr>
            <a:r>
              <a:rPr lang="en-US" sz="14986" spc="-884" dirty="0">
                <a:solidFill>
                  <a:srgbClr val="FFFFFF"/>
                </a:solidFill>
                <a:latin typeface="Montserrat Extra-Bold Italics"/>
              </a:rPr>
              <a:t>PTITHCM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4">
            <a:extLst>
              <a:ext uri="{FF2B5EF4-FFF2-40B4-BE49-F238E27FC236}">
                <a16:creationId xmlns:a16="http://schemas.microsoft.com/office/drawing/2014/main" id="{030B59DE-5206-6CBE-20ED-C84C9DD5E361}"/>
              </a:ext>
            </a:extLst>
          </p:cNvPr>
          <p:cNvGrpSpPr/>
          <p:nvPr/>
        </p:nvGrpSpPr>
        <p:grpSpPr>
          <a:xfrm>
            <a:off x="0" y="3991152"/>
            <a:ext cx="18288000" cy="6295848"/>
            <a:chOff x="0" y="0"/>
            <a:chExt cx="9537267" cy="328331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4DF0CCE9-DFC4-4AEB-255D-50D7C93DDBC6}"/>
                </a:ext>
              </a:extLst>
            </p:cNvPr>
            <p:cNvSpPr/>
            <p:nvPr/>
          </p:nvSpPr>
          <p:spPr>
            <a:xfrm>
              <a:off x="0" y="0"/>
              <a:ext cx="9537267" cy="3283311"/>
            </a:xfrm>
            <a:custGeom>
              <a:avLst/>
              <a:gdLst/>
              <a:ahLst/>
              <a:cxnLst/>
              <a:rect l="l" t="t" r="r" b="b"/>
              <a:pathLst>
                <a:path w="9537267" h="3283311">
                  <a:moveTo>
                    <a:pt x="0" y="0"/>
                  </a:moveTo>
                  <a:lnTo>
                    <a:pt x="9537267" y="0"/>
                  </a:lnTo>
                  <a:lnTo>
                    <a:pt x="9537267" y="3283311"/>
                  </a:lnTo>
                  <a:lnTo>
                    <a:pt x="0" y="3283311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5757CB-0200-539C-04EC-847A0D9342A4}"/>
              </a:ext>
            </a:extLst>
          </p:cNvPr>
          <p:cNvGrpSpPr/>
          <p:nvPr/>
        </p:nvGrpSpPr>
        <p:grpSpPr>
          <a:xfrm>
            <a:off x="0" y="6141904"/>
            <a:ext cx="452787" cy="2194624"/>
            <a:chOff x="0" y="0"/>
            <a:chExt cx="293277" cy="1421492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37D1912-FDEA-7813-B0B6-8960511A0F0B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01AA56C8-A9E9-DA8E-336D-A57B7B761CFB}"/>
              </a:ext>
            </a:extLst>
          </p:cNvPr>
          <p:cNvSpPr txBox="1"/>
          <p:nvPr/>
        </p:nvSpPr>
        <p:spPr>
          <a:xfrm>
            <a:off x="942338" y="1989772"/>
            <a:ext cx="9760554" cy="847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40"/>
              </a:lnSpc>
            </a:pPr>
            <a:r>
              <a:rPr lang="en-US" sz="5500" dirty="0">
                <a:solidFill>
                  <a:srgbClr val="000000"/>
                </a:solidFill>
                <a:latin typeface="Montserrat Extra-Bold"/>
              </a:rPr>
              <a:t>SOURCE CODE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C203AE1-D746-DA5D-DA43-A9A03071C040}"/>
              </a:ext>
            </a:extLst>
          </p:cNvPr>
          <p:cNvSpPr txBox="1"/>
          <p:nvPr/>
        </p:nvSpPr>
        <p:spPr>
          <a:xfrm>
            <a:off x="1065373" y="6327458"/>
            <a:ext cx="478182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Extra-Bold Italics" panose="020B0604020202020204" charset="0"/>
              </a:rPr>
              <a:t>THIẾT KẾ PHẦN MỀM HỆ THỐNG KHÓA CỬA THÔNG MÌNH BẰNG ARDUINO</a:t>
            </a:r>
          </a:p>
        </p:txBody>
      </p:sp>
      <p:pic>
        <p:nvPicPr>
          <p:cNvPr id="5" name="!!31">
            <a:extLst>
              <a:ext uri="{FF2B5EF4-FFF2-40B4-BE49-F238E27FC236}">
                <a16:creationId xmlns:a16="http://schemas.microsoft.com/office/drawing/2014/main" id="{4AD1986D-12CB-B673-4FA6-E08D08CC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10287557" cy="10287000"/>
          </a:xfrm>
          <a:prstGeom prst="rect">
            <a:avLst/>
          </a:prstGeom>
        </p:spPr>
      </p:pic>
      <p:pic>
        <p:nvPicPr>
          <p:cNvPr id="6" name="!!30">
            <a:extLst>
              <a:ext uri="{FF2B5EF4-FFF2-40B4-BE49-F238E27FC236}">
                <a16:creationId xmlns:a16="http://schemas.microsoft.com/office/drawing/2014/main" id="{1506A0A5-863A-EBBA-A2EE-2886CB93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-11315049"/>
            <a:ext cx="10287000" cy="10320163"/>
          </a:xfrm>
          <a:prstGeom prst="rect">
            <a:avLst/>
          </a:prstGeom>
        </p:spPr>
      </p:pic>
      <p:pic>
        <p:nvPicPr>
          <p:cNvPr id="8" name="!!32">
            <a:extLst>
              <a:ext uri="{FF2B5EF4-FFF2-40B4-BE49-F238E27FC236}">
                <a16:creationId xmlns:a16="http://schemas.microsoft.com/office/drawing/2014/main" id="{090E3362-755B-C510-3306-21CF024F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1689944"/>
            <a:ext cx="10287000" cy="102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4">
            <a:extLst>
              <a:ext uri="{FF2B5EF4-FFF2-40B4-BE49-F238E27FC236}">
                <a16:creationId xmlns:a16="http://schemas.microsoft.com/office/drawing/2014/main" id="{030B59DE-5206-6CBE-20ED-C84C9DD5E361}"/>
              </a:ext>
            </a:extLst>
          </p:cNvPr>
          <p:cNvGrpSpPr/>
          <p:nvPr/>
        </p:nvGrpSpPr>
        <p:grpSpPr>
          <a:xfrm>
            <a:off x="0" y="3991152"/>
            <a:ext cx="18288000" cy="6295848"/>
            <a:chOff x="0" y="0"/>
            <a:chExt cx="9537267" cy="328331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4DF0CCE9-DFC4-4AEB-255D-50D7C93DDBC6}"/>
                </a:ext>
              </a:extLst>
            </p:cNvPr>
            <p:cNvSpPr/>
            <p:nvPr/>
          </p:nvSpPr>
          <p:spPr>
            <a:xfrm>
              <a:off x="0" y="0"/>
              <a:ext cx="9537267" cy="3283311"/>
            </a:xfrm>
            <a:custGeom>
              <a:avLst/>
              <a:gdLst/>
              <a:ahLst/>
              <a:cxnLst/>
              <a:rect l="l" t="t" r="r" b="b"/>
              <a:pathLst>
                <a:path w="9537267" h="3283311">
                  <a:moveTo>
                    <a:pt x="0" y="0"/>
                  </a:moveTo>
                  <a:lnTo>
                    <a:pt x="9537267" y="0"/>
                  </a:lnTo>
                  <a:lnTo>
                    <a:pt x="9537267" y="3283311"/>
                  </a:lnTo>
                  <a:lnTo>
                    <a:pt x="0" y="3283311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5757CB-0200-539C-04EC-847A0D9342A4}"/>
              </a:ext>
            </a:extLst>
          </p:cNvPr>
          <p:cNvGrpSpPr/>
          <p:nvPr/>
        </p:nvGrpSpPr>
        <p:grpSpPr>
          <a:xfrm>
            <a:off x="0" y="6141904"/>
            <a:ext cx="452787" cy="2194624"/>
            <a:chOff x="0" y="0"/>
            <a:chExt cx="293277" cy="1421492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37D1912-FDEA-7813-B0B6-8960511A0F0B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01AA56C8-A9E9-DA8E-336D-A57B7B761CFB}"/>
              </a:ext>
            </a:extLst>
          </p:cNvPr>
          <p:cNvSpPr txBox="1"/>
          <p:nvPr/>
        </p:nvSpPr>
        <p:spPr>
          <a:xfrm>
            <a:off x="942338" y="1989772"/>
            <a:ext cx="9760554" cy="847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40"/>
              </a:lnSpc>
            </a:pPr>
            <a:r>
              <a:rPr lang="en-US" sz="5500" dirty="0">
                <a:solidFill>
                  <a:srgbClr val="000000"/>
                </a:solidFill>
                <a:latin typeface="Montserrat Extra-Bold"/>
              </a:rPr>
              <a:t>SOURCE CODE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C203AE1-D746-DA5D-DA43-A9A03071C040}"/>
              </a:ext>
            </a:extLst>
          </p:cNvPr>
          <p:cNvSpPr txBox="1"/>
          <p:nvPr/>
        </p:nvSpPr>
        <p:spPr>
          <a:xfrm>
            <a:off x="1065373" y="6327458"/>
            <a:ext cx="478182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Extra-Bold Italics" panose="020B0604020202020204" charset="0"/>
              </a:rPr>
              <a:t>THIẾT KẾ PHẦN MỀM HỆ THỐNG KHÓA CỬA THÔNG MÌNH BẰNG ARDUINO</a:t>
            </a:r>
          </a:p>
        </p:txBody>
      </p:sp>
      <p:pic>
        <p:nvPicPr>
          <p:cNvPr id="5" name="!!32">
            <a:extLst>
              <a:ext uri="{FF2B5EF4-FFF2-40B4-BE49-F238E27FC236}">
                <a16:creationId xmlns:a16="http://schemas.microsoft.com/office/drawing/2014/main" id="{3F6AA600-CC11-D9C7-C4A4-FCF0EF7E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13519"/>
            <a:ext cx="10287000" cy="10273481"/>
          </a:xfrm>
          <a:prstGeom prst="rect">
            <a:avLst/>
          </a:prstGeom>
        </p:spPr>
      </p:pic>
      <p:pic>
        <p:nvPicPr>
          <p:cNvPr id="8" name="!!31">
            <a:extLst>
              <a:ext uri="{FF2B5EF4-FFF2-40B4-BE49-F238E27FC236}">
                <a16:creationId xmlns:a16="http://schemas.microsoft.com/office/drawing/2014/main" id="{946BF2CD-78B8-BFFF-90EF-69AEAA25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-10850401"/>
            <a:ext cx="10287557" cy="10287000"/>
          </a:xfrm>
          <a:prstGeom prst="rect">
            <a:avLst/>
          </a:prstGeom>
        </p:spPr>
      </p:pic>
      <p:pic>
        <p:nvPicPr>
          <p:cNvPr id="9" name="!!33">
            <a:extLst>
              <a:ext uri="{FF2B5EF4-FFF2-40B4-BE49-F238E27FC236}">
                <a16:creationId xmlns:a16="http://schemas.microsoft.com/office/drawing/2014/main" id="{EA902AC0-B6FF-FF46-6E3E-8C2F7643C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1144084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31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4">
            <a:extLst>
              <a:ext uri="{FF2B5EF4-FFF2-40B4-BE49-F238E27FC236}">
                <a16:creationId xmlns:a16="http://schemas.microsoft.com/office/drawing/2014/main" id="{030B59DE-5206-6CBE-20ED-C84C9DD5E361}"/>
              </a:ext>
            </a:extLst>
          </p:cNvPr>
          <p:cNvGrpSpPr/>
          <p:nvPr/>
        </p:nvGrpSpPr>
        <p:grpSpPr>
          <a:xfrm>
            <a:off x="0" y="3991152"/>
            <a:ext cx="18288000" cy="6295848"/>
            <a:chOff x="0" y="0"/>
            <a:chExt cx="9537267" cy="328331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4DF0CCE9-DFC4-4AEB-255D-50D7C93DDBC6}"/>
                </a:ext>
              </a:extLst>
            </p:cNvPr>
            <p:cNvSpPr/>
            <p:nvPr/>
          </p:nvSpPr>
          <p:spPr>
            <a:xfrm>
              <a:off x="0" y="0"/>
              <a:ext cx="9537267" cy="3283311"/>
            </a:xfrm>
            <a:custGeom>
              <a:avLst/>
              <a:gdLst/>
              <a:ahLst/>
              <a:cxnLst/>
              <a:rect l="l" t="t" r="r" b="b"/>
              <a:pathLst>
                <a:path w="9537267" h="3283311">
                  <a:moveTo>
                    <a:pt x="0" y="0"/>
                  </a:moveTo>
                  <a:lnTo>
                    <a:pt x="9537267" y="0"/>
                  </a:lnTo>
                  <a:lnTo>
                    <a:pt x="9537267" y="3283311"/>
                  </a:lnTo>
                  <a:lnTo>
                    <a:pt x="0" y="3283311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5757CB-0200-539C-04EC-847A0D9342A4}"/>
              </a:ext>
            </a:extLst>
          </p:cNvPr>
          <p:cNvGrpSpPr/>
          <p:nvPr/>
        </p:nvGrpSpPr>
        <p:grpSpPr>
          <a:xfrm>
            <a:off x="0" y="6141904"/>
            <a:ext cx="452787" cy="2194624"/>
            <a:chOff x="0" y="0"/>
            <a:chExt cx="293277" cy="1421492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37D1912-FDEA-7813-B0B6-8960511A0F0B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01AA56C8-A9E9-DA8E-336D-A57B7B761CFB}"/>
              </a:ext>
            </a:extLst>
          </p:cNvPr>
          <p:cNvSpPr txBox="1"/>
          <p:nvPr/>
        </p:nvSpPr>
        <p:spPr>
          <a:xfrm>
            <a:off x="942338" y="1989772"/>
            <a:ext cx="9760554" cy="847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40"/>
              </a:lnSpc>
            </a:pPr>
            <a:r>
              <a:rPr lang="en-US" sz="5500" dirty="0">
                <a:solidFill>
                  <a:srgbClr val="000000"/>
                </a:solidFill>
                <a:latin typeface="Montserrat Extra-Bold"/>
              </a:rPr>
              <a:t>SOURCE CODE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C203AE1-D746-DA5D-DA43-A9A03071C040}"/>
              </a:ext>
            </a:extLst>
          </p:cNvPr>
          <p:cNvSpPr txBox="1"/>
          <p:nvPr/>
        </p:nvSpPr>
        <p:spPr>
          <a:xfrm>
            <a:off x="1065373" y="6327458"/>
            <a:ext cx="478182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Extra-Bold Italics" panose="020B0604020202020204" charset="0"/>
              </a:rPr>
              <a:t>THIẾT KẾ PHẦN MỀM HỆ THỐNG KHÓA CỬA THÔNG MÌNH BẰNG ARDUINO</a:t>
            </a:r>
          </a:p>
        </p:txBody>
      </p:sp>
      <p:pic>
        <p:nvPicPr>
          <p:cNvPr id="5" name="!!33">
            <a:extLst>
              <a:ext uri="{FF2B5EF4-FFF2-40B4-BE49-F238E27FC236}">
                <a16:creationId xmlns:a16="http://schemas.microsoft.com/office/drawing/2014/main" id="{7BC8AE79-8C31-C86D-9054-82C91311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10287000" cy="10287000"/>
          </a:xfrm>
          <a:prstGeom prst="rect">
            <a:avLst/>
          </a:prstGeom>
        </p:spPr>
      </p:pic>
      <p:pic>
        <p:nvPicPr>
          <p:cNvPr id="6" name="!!32">
            <a:extLst>
              <a:ext uri="{FF2B5EF4-FFF2-40B4-BE49-F238E27FC236}">
                <a16:creationId xmlns:a16="http://schemas.microsoft.com/office/drawing/2014/main" id="{FD300F4A-5E04-FCF1-2104-71E95F09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-10957421"/>
            <a:ext cx="10287000" cy="102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8">
            <a:extLst>
              <a:ext uri="{FF2B5EF4-FFF2-40B4-BE49-F238E27FC236}">
                <a16:creationId xmlns:a16="http://schemas.microsoft.com/office/drawing/2014/main" id="{80C66C95-DE24-CB0F-2AEE-E574933A555B}"/>
              </a:ext>
            </a:extLst>
          </p:cNvPr>
          <p:cNvSpPr/>
          <p:nvPr/>
        </p:nvSpPr>
        <p:spPr>
          <a:xfrm>
            <a:off x="1537176" y="557484"/>
            <a:ext cx="15213624" cy="135165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3A55E4-4A8E-2B87-0DF7-F73142C1D8AD}"/>
              </a:ext>
            </a:extLst>
          </p:cNvPr>
          <p:cNvGrpSpPr/>
          <p:nvPr/>
        </p:nvGrpSpPr>
        <p:grpSpPr>
          <a:xfrm>
            <a:off x="17835213" y="7352869"/>
            <a:ext cx="452787" cy="2194624"/>
            <a:chOff x="0" y="0"/>
            <a:chExt cx="293277" cy="1421492"/>
          </a:xfrm>
          <a:solidFill>
            <a:srgbClr val="20252F"/>
          </a:solidFill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E262078C-A0DC-547A-3A67-D203E6371D75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3A7852-48E9-3000-4456-DCD60B8EF14A}"/>
              </a:ext>
            </a:extLst>
          </p:cNvPr>
          <p:cNvGrpSpPr/>
          <p:nvPr/>
        </p:nvGrpSpPr>
        <p:grpSpPr>
          <a:xfrm>
            <a:off x="1537182" y="2453411"/>
            <a:ext cx="7606812" cy="3643324"/>
            <a:chOff x="0" y="0"/>
            <a:chExt cx="22141968" cy="7912112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840576-69F5-C829-9940-819628132935}"/>
                </a:ext>
              </a:extLst>
            </p:cNvPr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13559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9C4F33-622F-7DC3-A557-DED953671C45}"/>
              </a:ext>
            </a:extLst>
          </p:cNvPr>
          <p:cNvGrpSpPr/>
          <p:nvPr/>
        </p:nvGrpSpPr>
        <p:grpSpPr>
          <a:xfrm>
            <a:off x="9143999" y="2453411"/>
            <a:ext cx="7606815" cy="3643324"/>
            <a:chOff x="0" y="0"/>
            <a:chExt cx="22141968" cy="7912112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9DC3182-36B5-7C04-BA5B-8D474230881B}"/>
                </a:ext>
              </a:extLst>
            </p:cNvPr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13B7B1-C6FD-49F3-129F-3B37FC0AEE8C}"/>
              </a:ext>
            </a:extLst>
          </p:cNvPr>
          <p:cNvGrpSpPr/>
          <p:nvPr/>
        </p:nvGrpSpPr>
        <p:grpSpPr>
          <a:xfrm rot="-10800000">
            <a:off x="9143983" y="6087087"/>
            <a:ext cx="7606817" cy="3643324"/>
            <a:chOff x="0" y="0"/>
            <a:chExt cx="22141968" cy="7912112"/>
          </a:xfrm>
          <a:solidFill>
            <a:srgbClr val="213559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081B102-8F28-0D05-0E1B-104B2A8F5F2B}"/>
                </a:ext>
              </a:extLst>
            </p:cNvPr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0DBFC8-DF9F-2DC3-F269-472E65B85079}"/>
              </a:ext>
            </a:extLst>
          </p:cNvPr>
          <p:cNvGrpSpPr/>
          <p:nvPr/>
        </p:nvGrpSpPr>
        <p:grpSpPr>
          <a:xfrm rot="-10800000">
            <a:off x="1537177" y="6087631"/>
            <a:ext cx="7606806" cy="3643324"/>
            <a:chOff x="0" y="0"/>
            <a:chExt cx="22141968" cy="7912112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BB06721-ED2D-254F-A89B-152AB11ACA75}"/>
                </a:ext>
              </a:extLst>
            </p:cNvPr>
            <p:cNvSpPr/>
            <p:nvPr/>
          </p:nvSpPr>
          <p:spPr>
            <a:xfrm>
              <a:off x="0" y="0"/>
              <a:ext cx="22141968" cy="7912112"/>
            </a:xfrm>
            <a:custGeom>
              <a:avLst/>
              <a:gdLst/>
              <a:ahLst/>
              <a:cxnLst/>
              <a:rect l="l" t="t" r="r" b="b"/>
              <a:pathLst>
                <a:path w="22141968" h="7912112">
                  <a:moveTo>
                    <a:pt x="0" y="0"/>
                  </a:moveTo>
                  <a:lnTo>
                    <a:pt x="22141968" y="0"/>
                  </a:lnTo>
                  <a:lnTo>
                    <a:pt x="22141968" y="7912112"/>
                  </a:lnTo>
                  <a:lnTo>
                    <a:pt x="0" y="7912112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B499A420-1F72-C932-AF76-A73D838C4B5D}"/>
              </a:ext>
            </a:extLst>
          </p:cNvPr>
          <p:cNvSpPr txBox="1"/>
          <p:nvPr/>
        </p:nvSpPr>
        <p:spPr>
          <a:xfrm>
            <a:off x="2130754" y="3567141"/>
            <a:ext cx="5870246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module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phím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Sau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xong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LCD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96F003A-5A95-DDA7-4950-F214ACE483BC}"/>
              </a:ext>
            </a:extLst>
          </p:cNvPr>
          <p:cNvSpPr txBox="1"/>
          <p:nvPr/>
        </p:nvSpPr>
        <p:spPr>
          <a:xfrm>
            <a:off x="2130754" y="2783211"/>
            <a:ext cx="566211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FFFFF"/>
                </a:solidFill>
                <a:latin typeface="Montserrat Extra-Bold Italics" panose="020B0604020202020204" charset="0"/>
              </a:rPr>
              <a:t>Người</a:t>
            </a:r>
            <a:r>
              <a:rPr lang="en-US" sz="2800" b="1" dirty="0">
                <a:solidFill>
                  <a:srgbClr val="FFFFFF"/>
                </a:solidFill>
                <a:latin typeface="Montserrat Extra-Bold Italics" panose="020B0604020202020204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 Extra-Bold Italics" panose="020B0604020202020204" charset="0"/>
              </a:rPr>
              <a:t>dùng</a:t>
            </a:r>
            <a:r>
              <a:rPr lang="en-US" sz="2800" b="1" dirty="0">
                <a:solidFill>
                  <a:srgbClr val="FFFFFF"/>
                </a:solidFill>
                <a:latin typeface="Montserrat Extra-Bold Italics" panose="020B0604020202020204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 Extra-Bold Italics" panose="020B0604020202020204" charset="0"/>
              </a:rPr>
              <a:t>nhập</a:t>
            </a:r>
            <a:r>
              <a:rPr lang="en-US" sz="2800" b="1" dirty="0">
                <a:solidFill>
                  <a:srgbClr val="FFFFFF"/>
                </a:solidFill>
                <a:latin typeface="Montserrat Extra-Bold Italics" panose="020B0604020202020204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 Extra-Bold Italics" panose="020B0604020202020204" charset="0"/>
              </a:rPr>
              <a:t>mật</a:t>
            </a:r>
            <a:r>
              <a:rPr lang="en-US" sz="2800" b="1" dirty="0">
                <a:solidFill>
                  <a:srgbClr val="FFFFFF"/>
                </a:solidFill>
                <a:latin typeface="Montserrat Extra-Bold Italics" panose="020B0604020202020204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 Extra-Bold Italics" panose="020B0604020202020204" charset="0"/>
              </a:rPr>
              <a:t>khẩu</a:t>
            </a:r>
            <a:endParaRPr lang="en-US" sz="2800" b="1" dirty="0">
              <a:solidFill>
                <a:srgbClr val="FFFFFF"/>
              </a:solidFill>
              <a:latin typeface="Montserrat Extra-Bold Italics" panose="020B0604020202020204" charset="0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2AB0AF6E-5F41-2827-231A-85399D05DE8A}"/>
              </a:ext>
            </a:extLst>
          </p:cNvPr>
          <p:cNvSpPr txBox="1"/>
          <p:nvPr/>
        </p:nvSpPr>
        <p:spPr>
          <a:xfrm>
            <a:off x="9561777" y="7316835"/>
            <a:ext cx="6749963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LCD.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bao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"Enter Password", "Password Incorrect”</a:t>
            </a:r>
            <a:endParaRPr lang="en-US" sz="28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4CE1E538-5D78-6F5C-7C1A-09D11BB623D3}"/>
              </a:ext>
            </a:extLst>
          </p:cNvPr>
          <p:cNvSpPr txBox="1"/>
          <p:nvPr/>
        </p:nvSpPr>
        <p:spPr>
          <a:xfrm>
            <a:off x="9561777" y="6700075"/>
            <a:ext cx="612685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Hiển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thị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thái</a:t>
            </a:r>
            <a:endParaRPr lang="en-US" sz="2800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487D0B1E-B9AF-54CA-25B2-7AE4C9D92D6E}"/>
              </a:ext>
            </a:extLst>
          </p:cNvPr>
          <p:cNvSpPr txBox="1"/>
          <p:nvPr/>
        </p:nvSpPr>
        <p:spPr>
          <a:xfrm>
            <a:off x="9823148" y="3420555"/>
            <a:ext cx="6636052" cy="2282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E2F022D5-8B2C-400E-93A0-B0FEBD347F91}"/>
              </a:ext>
            </a:extLst>
          </p:cNvPr>
          <p:cNvSpPr txBox="1"/>
          <p:nvPr/>
        </p:nvSpPr>
        <p:spPr>
          <a:xfrm>
            <a:off x="9823148" y="2783211"/>
            <a:ext cx="4833054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Kiểm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tra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mật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khẩu</a:t>
            </a:r>
            <a:endParaRPr lang="en-US" sz="2800" b="1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BE2B368-8275-2584-F288-A4144347F858}"/>
              </a:ext>
            </a:extLst>
          </p:cNvPr>
          <p:cNvSpPr txBox="1"/>
          <p:nvPr/>
        </p:nvSpPr>
        <p:spPr>
          <a:xfrm>
            <a:off x="2062541" y="7352869"/>
            <a:ext cx="6538455" cy="136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44A90D11-7AFB-4DA4-F57A-436A6B555079}"/>
              </a:ext>
            </a:extLst>
          </p:cNvPr>
          <p:cNvSpPr txBox="1"/>
          <p:nvPr/>
        </p:nvSpPr>
        <p:spPr>
          <a:xfrm>
            <a:off x="2067857" y="6693781"/>
            <a:ext cx="4833054" cy="36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Điều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khiển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khóa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điện</a:t>
            </a: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từ</a:t>
            </a:r>
            <a:endParaRPr lang="en-US" sz="2800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D1A67315-F1E6-5A84-CF72-F0F129D41D8A}"/>
              </a:ext>
            </a:extLst>
          </p:cNvPr>
          <p:cNvSpPr txBox="1"/>
          <p:nvPr/>
        </p:nvSpPr>
        <p:spPr>
          <a:xfrm>
            <a:off x="2863716" y="803707"/>
            <a:ext cx="12560531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40"/>
              </a:lnSpc>
            </a:pPr>
            <a:r>
              <a:rPr lang="en-US" sz="5500" dirty="0">
                <a:solidFill>
                  <a:schemeClr val="bg1"/>
                </a:solidFill>
                <a:latin typeface="Montserrat Extra-Bold"/>
              </a:rPr>
              <a:t>CÁC THỨC HOẠT ĐỘNG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520CC2C-9368-F6E1-5169-DAE826ADAACA}"/>
              </a:ext>
            </a:extLst>
          </p:cNvPr>
          <p:cNvSpPr/>
          <p:nvPr/>
        </p:nvSpPr>
        <p:spPr>
          <a:xfrm>
            <a:off x="8697559" y="4102898"/>
            <a:ext cx="936962" cy="5166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70FEF81-AAE3-433B-46BB-31BA13C96EFE}"/>
              </a:ext>
            </a:extLst>
          </p:cNvPr>
          <p:cNvSpPr/>
          <p:nvPr/>
        </p:nvSpPr>
        <p:spPr>
          <a:xfrm rot="16200000">
            <a:off x="4597396" y="5741162"/>
            <a:ext cx="936962" cy="5166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FCF3EC6-2208-B4E4-2C5B-81DCC08FBDFD}"/>
              </a:ext>
            </a:extLst>
          </p:cNvPr>
          <p:cNvSpPr/>
          <p:nvPr/>
        </p:nvSpPr>
        <p:spPr>
          <a:xfrm flipH="1">
            <a:off x="8477364" y="7774717"/>
            <a:ext cx="936962" cy="5166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1B11BD0-1F13-C76A-433D-FECD94A0EC85}"/>
              </a:ext>
            </a:extLst>
          </p:cNvPr>
          <p:cNvSpPr/>
          <p:nvPr/>
        </p:nvSpPr>
        <p:spPr>
          <a:xfrm rot="5400000">
            <a:off x="12672693" y="5907646"/>
            <a:ext cx="936962" cy="5166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84B1E0-7C5F-AE35-7582-92EB8416B893}"/>
              </a:ext>
            </a:extLst>
          </p:cNvPr>
          <p:cNvGrpSpPr/>
          <p:nvPr/>
        </p:nvGrpSpPr>
        <p:grpSpPr>
          <a:xfrm>
            <a:off x="0" y="7352869"/>
            <a:ext cx="452787" cy="2194624"/>
            <a:chOff x="0" y="0"/>
            <a:chExt cx="293277" cy="1421492"/>
          </a:xfrm>
          <a:solidFill>
            <a:srgbClr val="213559"/>
          </a:solidFill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D6CCB3E8-93A9-ADEB-57E9-7A491AF5F326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E70992-A148-E67A-E733-AD9646FA743D}"/>
              </a:ext>
            </a:extLst>
          </p:cNvPr>
          <p:cNvGrpSpPr/>
          <p:nvPr/>
        </p:nvGrpSpPr>
        <p:grpSpPr>
          <a:xfrm>
            <a:off x="17835212" y="1225931"/>
            <a:ext cx="452787" cy="2194624"/>
            <a:chOff x="0" y="0"/>
            <a:chExt cx="293277" cy="1421492"/>
          </a:xfrm>
          <a:solidFill>
            <a:srgbClr val="213559"/>
          </a:solidFill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7D44FCDE-885B-48CE-AB59-6E307715C79C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831939-B0D7-67AA-C63A-13350629F8CC}"/>
              </a:ext>
            </a:extLst>
          </p:cNvPr>
          <p:cNvGrpSpPr/>
          <p:nvPr/>
        </p:nvGrpSpPr>
        <p:grpSpPr>
          <a:xfrm>
            <a:off x="-3" y="1422759"/>
            <a:ext cx="452787" cy="2194624"/>
            <a:chOff x="0" y="0"/>
            <a:chExt cx="293277" cy="1421492"/>
          </a:xfrm>
          <a:solidFill>
            <a:srgbClr val="20252F"/>
          </a:solidFill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19ACFFE4-C193-0F0A-AE5A-E17E3CCA6F95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03211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3">
            <a:extLst>
              <a:ext uri="{FF2B5EF4-FFF2-40B4-BE49-F238E27FC236}">
                <a16:creationId xmlns:a16="http://schemas.microsoft.com/office/drawing/2014/main" id="{8612F742-E800-9B69-799E-EFADE9F28228}"/>
              </a:ext>
            </a:extLst>
          </p:cNvPr>
          <p:cNvGrpSpPr/>
          <p:nvPr/>
        </p:nvGrpSpPr>
        <p:grpSpPr>
          <a:xfrm>
            <a:off x="-7024108" y="-3831657"/>
            <a:ext cx="16230600" cy="16230600"/>
            <a:chOff x="0" y="0"/>
            <a:chExt cx="6350000" cy="6350000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1B9B7FC8-C0B4-835A-7832-8DB6EBC2B3C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14" y="-726996"/>
            <a:ext cx="11740992" cy="11740992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TextBox 7"/>
          <p:cNvSpPr txBox="1"/>
          <p:nvPr/>
        </p:nvSpPr>
        <p:spPr>
          <a:xfrm>
            <a:off x="9144002" y="2128386"/>
            <a:ext cx="4627078" cy="76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 dirty="0">
                <a:solidFill>
                  <a:srgbClr val="FFFFFF"/>
                </a:solidFill>
                <a:latin typeface="Montserrat Extra-Bold Italics"/>
              </a:rPr>
              <a:t>KẾT LUẬN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10601" y="3421869"/>
            <a:ext cx="716279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just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Hệ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thống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khóa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thông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minh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bằng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Arduino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là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một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giải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pháp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hiện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đại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và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tiện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lợi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để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kiểm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soát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truy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cập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vào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các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khu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vực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an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ninh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.</a:t>
            </a:r>
            <a:endParaRPr lang="en-US" sz="2400" spc="49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71134" y="1054482"/>
            <a:ext cx="1783058" cy="295015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75150A6-4869-AEC1-1B64-0C7CC7D9D73F}"/>
              </a:ext>
            </a:extLst>
          </p:cNvPr>
          <p:cNvSpPr txBox="1"/>
          <p:nvPr/>
        </p:nvSpPr>
        <p:spPr>
          <a:xfrm>
            <a:off x="8607142" y="5577568"/>
            <a:ext cx="7147514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just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Nó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có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khả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năng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tự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động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phát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hiện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và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báo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động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khi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có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những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hoạt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động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đáng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ngờ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.</a:t>
            </a:r>
            <a:endParaRPr lang="en-US" sz="2800" spc="49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A3DCC04-65B6-ACCE-1668-FF96A2A711EE}"/>
              </a:ext>
            </a:extLst>
          </p:cNvPr>
          <p:cNvSpPr txBox="1"/>
          <p:nvPr/>
        </p:nvSpPr>
        <p:spPr>
          <a:xfrm>
            <a:off x="8625884" y="7279431"/>
            <a:ext cx="7147516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just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vi-VN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Với những ưu điểm và ứng dụng của nó, hệ thống khóa thông minh bằng Arduino sẽ là một giải pháp an toàn và hiệu quả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ontserrat Extra-Bold Italics" panose="020B0604020202020204" charset="0"/>
              </a:rPr>
              <a:t>.</a:t>
            </a:r>
            <a:endParaRPr lang="en-US" sz="2800" spc="49" dirty="0">
              <a:solidFill>
                <a:schemeClr val="bg1"/>
              </a:solidFill>
              <a:latin typeface="Montserrat Extra-Bold Italics" panose="020B0604020202020204" charset="0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24C9EDD6-BE9B-FE34-BAA1-7796B733E3CF}"/>
              </a:ext>
            </a:extLst>
          </p:cNvPr>
          <p:cNvGrpSpPr>
            <a:grpSpLocks noChangeAspect="1"/>
          </p:cNvGrpSpPr>
          <p:nvPr/>
        </p:nvGrpSpPr>
        <p:grpSpPr>
          <a:xfrm>
            <a:off x="-1812660" y="-55698"/>
            <a:ext cx="10398436" cy="10398394"/>
            <a:chOff x="0" y="0"/>
            <a:chExt cx="6350000" cy="6349975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FFDBE8-AEC6-873E-F02A-B148833B513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1569" r="-12056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955273" y="4458734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94159" y="6285993"/>
            <a:ext cx="631624" cy="63162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33700" y="2929777"/>
            <a:ext cx="15354300" cy="194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 dirty="0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62600" y="5441990"/>
            <a:ext cx="8953500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03914" y="6138485"/>
            <a:ext cx="281579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0888143976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52011C0-2678-66A7-2DA6-C2301F53FA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62" y="7349497"/>
            <a:ext cx="1014617" cy="586242"/>
          </a:xfrm>
          <a:prstGeom prst="rect">
            <a:avLst/>
          </a:prstGeom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80A6570B-F247-B8D6-A06B-15268D67BDC0}"/>
              </a:ext>
            </a:extLst>
          </p:cNvPr>
          <p:cNvSpPr txBox="1"/>
          <p:nvPr/>
        </p:nvSpPr>
        <p:spPr>
          <a:xfrm>
            <a:off x="4154702" y="7220718"/>
            <a:ext cx="7732498" cy="617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 dirty="0">
                <a:solidFill>
                  <a:srgbClr val="FFFFFF"/>
                </a:solidFill>
                <a:latin typeface="Montserrat"/>
              </a:rPr>
              <a:t>n21dcvt072@student.ptithcm.edu.vn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855" r="2458" b="40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!11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9378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3531660" y="5047423"/>
            <a:ext cx="10799778" cy="345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8"/>
              </a:lnSpc>
            </a:pPr>
            <a:r>
              <a:rPr lang="en-US" sz="14986" spc="-884" dirty="0">
                <a:solidFill>
                  <a:srgbClr val="FFFFFF"/>
                </a:solidFill>
                <a:latin typeface="Montserrat Extra-Bold Italics"/>
              </a:rPr>
              <a:t>ARDUINO</a:t>
            </a:r>
          </a:p>
          <a:p>
            <a:pPr algn="ctr">
              <a:lnSpc>
                <a:spcPts val="13338"/>
              </a:lnSpc>
            </a:pPr>
            <a:r>
              <a:rPr lang="en-US" sz="14986" spc="-884" dirty="0">
                <a:solidFill>
                  <a:srgbClr val="FFFFFF"/>
                </a:solidFill>
                <a:latin typeface="Montserrat Extra-Bold Italics"/>
              </a:rPr>
              <a:t>PTITHCM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08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14"/>
          <p:cNvSpPr/>
          <p:nvPr/>
        </p:nvSpPr>
        <p:spPr>
          <a:xfrm rot="-1753206">
            <a:off x="-1053244" y="442609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!!12"/>
          <p:cNvSpPr>
            <a:spLocks/>
          </p:cNvSpPr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!!13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1082240" y="7798594"/>
            <a:ext cx="4626722" cy="1231106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0639" y="7798594"/>
            <a:ext cx="4626722" cy="1231106"/>
            <a:chOff x="0" y="0"/>
            <a:chExt cx="1687841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79038" y="7798594"/>
            <a:ext cx="4626722" cy="1231106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76317" y="2025735"/>
            <a:ext cx="5935366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ĐỀ TÀI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43414" y="4510125"/>
            <a:ext cx="134011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spc="50" dirty="0">
                <a:solidFill>
                  <a:srgbClr val="212423"/>
                </a:solidFill>
                <a:latin typeface="Montserrat"/>
              </a:rPr>
              <a:t>THIẾT KẾ HỆ THỐNG CỬA THỐNG KHÓA CỬA THÔNG MINH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3108" y="8241565"/>
            <a:ext cx="3824986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LÊ VĂN ĐẠT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33055" y="8191750"/>
            <a:ext cx="3821886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MẠCH THẾ PHONG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88027" y="8191750"/>
            <a:ext cx="3808741" cy="42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LÊ THỊ NGỌC TRÂM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6003" y="7007918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Extra-Bold"/>
              </a:rPr>
              <a:t>N21DCVT021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94402" y="7007918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Extra-Bold"/>
              </a:rPr>
              <a:t>N21DCVT072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42800" y="7007918"/>
            <a:ext cx="3499197" cy="63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 dirty="0">
                <a:solidFill>
                  <a:srgbClr val="263F6B"/>
                </a:solidFill>
                <a:latin typeface="Montserrat Extra-Bold"/>
              </a:rPr>
              <a:t>N21DCVT106</a:t>
            </a:r>
          </a:p>
        </p:txBody>
      </p:sp>
      <p:sp>
        <p:nvSpPr>
          <p:cNvPr id="26" name="!11">
            <a:extLst>
              <a:ext uri="{FF2B5EF4-FFF2-40B4-BE49-F238E27FC236}">
                <a16:creationId xmlns:a16="http://schemas.microsoft.com/office/drawing/2014/main" id="{C74DE0DD-A9DD-4119-1FC9-2805975DCE4D}"/>
              </a:ext>
            </a:extLst>
          </p:cNvPr>
          <p:cNvSpPr/>
          <p:nvPr/>
        </p:nvSpPr>
        <p:spPr>
          <a:xfrm rot="-7020778">
            <a:off x="23952920" y="-1783884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564168E8-0C78-41AF-25A6-D8F2EC2B95B8}"/>
              </a:ext>
            </a:extLst>
          </p:cNvPr>
          <p:cNvSpPr/>
          <p:nvPr/>
        </p:nvSpPr>
        <p:spPr>
          <a:xfrm rot="-7020778">
            <a:off x="17802101" y="-2229011"/>
            <a:ext cx="16230600" cy="10441156"/>
          </a:xfrm>
          <a:prstGeom prst="rect">
            <a:avLst/>
          </a:prstGeom>
          <a:solidFill>
            <a:srgbClr val="263F6B"/>
          </a:solid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3645" y="3696974"/>
            <a:ext cx="16230600" cy="5554843"/>
          </a:xfrm>
          <a:prstGeom prst="rect">
            <a:avLst/>
          </a:prstGeom>
          <a:solidFill>
            <a:srgbClr val="213559"/>
          </a:solidFill>
          <a:ln>
            <a:solidFill>
              <a:srgbClr val="213559"/>
            </a:solidFill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699663"/>
            <a:ext cx="10477500" cy="104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NỘI DUNG CHÍNH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5493" y="4229100"/>
            <a:ext cx="8659107" cy="421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GIỚI THIỆU CHUNG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YÊU CẦU HỆ THỐNG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CÁC THIẾT BỊ CẦN THIẾT &amp; SƠ ĐỒ MẠCH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THIẾT KẾ PHẦN MỀM BẰNG ARDUINO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CÁCH THỨC HOẠT ĐỘNG</a:t>
            </a:r>
          </a:p>
          <a:p>
            <a:pPr marL="539749" lvl="1" indent="-269875">
              <a:lnSpc>
                <a:spcPts val="5624"/>
              </a:lnSpc>
              <a:buFont typeface="Arial"/>
              <a:buChar char="•"/>
            </a:pPr>
            <a:r>
              <a:rPr lang="en-US" sz="2800" b="1" spc="49" dirty="0">
                <a:solidFill>
                  <a:srgbClr val="FFFFFF"/>
                </a:solidFill>
                <a:latin typeface="Montserrat"/>
              </a:rPr>
              <a:t>KẾT LUẬN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10" name="AutoShape 18">
            <a:extLst>
              <a:ext uri="{FF2B5EF4-FFF2-40B4-BE49-F238E27FC236}">
                <a16:creationId xmlns:a16="http://schemas.microsoft.com/office/drawing/2014/main" id="{F5AE5596-43F8-30D9-E215-87029791B9DE}"/>
              </a:ext>
            </a:extLst>
          </p:cNvPr>
          <p:cNvSpPr/>
          <p:nvPr/>
        </p:nvSpPr>
        <p:spPr>
          <a:xfrm>
            <a:off x="1033755" y="10287000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400F47A1-131D-6DC8-3219-380199B30860}"/>
              </a:ext>
            </a:extLst>
          </p:cNvPr>
          <p:cNvSpPr/>
          <p:nvPr/>
        </p:nvSpPr>
        <p:spPr>
          <a:xfrm>
            <a:off x="1023645" y="-1351653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19">
            <a:extLst>
              <a:ext uri="{FF2B5EF4-FFF2-40B4-BE49-F238E27FC236}">
                <a16:creationId xmlns:a16="http://schemas.microsoft.com/office/drawing/2014/main" id="{1164D308-521A-B6DF-2E4E-33E0355810DD}"/>
              </a:ext>
            </a:extLst>
          </p:cNvPr>
          <p:cNvSpPr/>
          <p:nvPr/>
        </p:nvSpPr>
        <p:spPr>
          <a:xfrm>
            <a:off x="1059234" y="2468428"/>
            <a:ext cx="7572243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" name="TextBox 2"/>
          <p:cNvSpPr txBox="1"/>
          <p:nvPr/>
        </p:nvSpPr>
        <p:spPr>
          <a:xfrm>
            <a:off x="1920229" y="2700989"/>
            <a:ext cx="8262784" cy="80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en-US" sz="4800" spc="-409" dirty="0">
                <a:solidFill>
                  <a:schemeClr val="bg1"/>
                </a:solidFill>
                <a:latin typeface="Montserrat Extra-Bold Italics"/>
              </a:rPr>
              <a:t>GIỚI THIỆU CHUNG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209709" y="418126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835789"/>
            <a:ext cx="1783058" cy="2950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721093"/>
            <a:ext cx="1783058" cy="295015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19" name="AutoShape 19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0" name="TextBox 20"/>
          <p:cNvSpPr txBox="1"/>
          <p:nvPr/>
        </p:nvSpPr>
        <p:spPr>
          <a:xfrm>
            <a:off x="685800" y="4756714"/>
            <a:ext cx="869426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Hệ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thống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khóa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cửa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thông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minh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là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một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ứng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dụng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phổ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biến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của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công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nghệ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IoT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trong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đời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sống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hiện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 </a:t>
            </a:r>
            <a:r>
              <a:rPr lang="en-US" sz="2800" b="1" i="0" dirty="0" err="1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đại</a:t>
            </a:r>
            <a:r>
              <a:rPr lang="en-US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.</a:t>
            </a:r>
            <a:endParaRPr lang="en-US" sz="2499" b="1" spc="49" dirty="0">
              <a:solidFill>
                <a:srgbClr val="000000"/>
              </a:solidFill>
              <a:latin typeface="Montserrat Extra-Bold Italics" panose="020B060402020202020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800" y="6558005"/>
            <a:ext cx="7915143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just">
              <a:lnSpc>
                <a:spcPts val="324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374151"/>
                </a:solidFill>
                <a:latin typeface="Montserrat Extra-Bold Italics" panose="020B0604020202020204" charset="0"/>
              </a:rPr>
              <a:t>Hệ</a:t>
            </a:r>
            <a:r>
              <a:rPr lang="en-US" sz="2800" b="1" dirty="0">
                <a:solidFill>
                  <a:srgbClr val="374151"/>
                </a:solidFill>
                <a:latin typeface="Montserrat Extra-Bold Italics" panose="020B0604020202020204" charset="0"/>
              </a:rPr>
              <a:t> </a:t>
            </a:r>
            <a:r>
              <a:rPr lang="vi-VN" sz="2800" b="1" i="0" dirty="0">
                <a:solidFill>
                  <a:srgbClr val="374151"/>
                </a:solidFill>
                <a:effectLst/>
                <a:latin typeface="Montserrat Extra-Bold Italics" panose="020B0604020202020204" charset="0"/>
              </a:rPr>
              <a:t>thống khóa cửa thông minh được thiết kế để đơn giản hóa việc mở và đóng cửa một cách an toàn và thuận tiện hơn.</a:t>
            </a:r>
            <a:endParaRPr lang="en-US" sz="2499" b="1" spc="49" dirty="0">
              <a:solidFill>
                <a:srgbClr val="000000"/>
              </a:solidFill>
              <a:latin typeface="Montserrat Extra-Bold Italics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AC5F13-BA0A-B037-D8C1-D1D46F7F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2468428"/>
            <a:ext cx="7572243" cy="57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12632578" y="7448006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55422" y="1654922"/>
            <a:ext cx="6977156" cy="69771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07239">
            <a:off x="10339641" y="7796868"/>
            <a:ext cx="1675183" cy="8313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07239" flipH="1" flipV="1">
            <a:off x="6064753" y="2118368"/>
            <a:ext cx="1675183" cy="8313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76317" y="4180713"/>
            <a:ext cx="5935366" cy="207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FFFFFF"/>
                </a:solidFill>
                <a:latin typeface="Montserrat Extra-Bold Italics"/>
              </a:rPr>
              <a:t>YÊU CẦU HỆ THỐNG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A31A9E-36F6-5A4C-DCE7-51A3A56B1463}"/>
              </a:ext>
            </a:extLst>
          </p:cNvPr>
          <p:cNvGrpSpPr/>
          <p:nvPr/>
        </p:nvGrpSpPr>
        <p:grpSpPr>
          <a:xfrm>
            <a:off x="1067040" y="1628876"/>
            <a:ext cx="4693209" cy="1810294"/>
            <a:chOff x="1067040" y="1628876"/>
            <a:chExt cx="4693209" cy="1810294"/>
          </a:xfrm>
        </p:grpSpPr>
        <p:grpSp>
          <p:nvGrpSpPr>
            <p:cNvPr id="3" name="Group 3"/>
            <p:cNvGrpSpPr/>
            <p:nvPr/>
          </p:nvGrpSpPr>
          <p:grpSpPr>
            <a:xfrm>
              <a:off x="1082240" y="1628876"/>
              <a:ext cx="4626722" cy="1810294"/>
              <a:chOff x="0" y="0"/>
              <a:chExt cx="1687841" cy="660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067040" y="1855728"/>
              <a:ext cx="4693209" cy="1356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cửa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cài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đặt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sẵn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password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gồm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3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kí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tự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95702" y="7674858"/>
            <a:ext cx="4746749" cy="135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LCD.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4E81CDB3-8EE6-1F33-1065-01F9B5FB4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9892761" flipV="1">
            <a:off x="11051129" y="2118369"/>
            <a:ext cx="1675183" cy="831310"/>
          </a:xfrm>
          <a:prstGeom prst="rect">
            <a:avLst/>
          </a:prstGeom>
        </p:spPr>
      </p:pic>
      <p:grpSp>
        <p:nvGrpSpPr>
          <p:cNvPr id="20" name="Group 3">
            <a:extLst>
              <a:ext uri="{FF2B5EF4-FFF2-40B4-BE49-F238E27FC236}">
                <a16:creationId xmlns:a16="http://schemas.microsoft.com/office/drawing/2014/main" id="{59442B6A-23D0-F47B-FE54-BC044C25D671}"/>
              </a:ext>
            </a:extLst>
          </p:cNvPr>
          <p:cNvGrpSpPr/>
          <p:nvPr/>
        </p:nvGrpSpPr>
        <p:grpSpPr>
          <a:xfrm>
            <a:off x="12906710" y="1654922"/>
            <a:ext cx="4626722" cy="1810294"/>
            <a:chOff x="0" y="0"/>
            <a:chExt cx="1687841" cy="660400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66695861-B48A-5A9C-2C14-C016F413B835}"/>
                </a:ext>
              </a:extLst>
            </p:cNvPr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375871BA-5C41-B313-D954-BEF5F394466E}"/>
              </a:ext>
            </a:extLst>
          </p:cNvPr>
          <p:cNvSpPr txBox="1"/>
          <p:nvPr/>
        </p:nvSpPr>
        <p:spPr>
          <a:xfrm>
            <a:off x="13238838" y="1881774"/>
            <a:ext cx="3966922" cy="135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Nếu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nhập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đúng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password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thì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khóa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sẽ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mở</a:t>
            </a:r>
            <a:r>
              <a: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</a:rPr>
              <a:t>.</a:t>
            </a:r>
            <a:endParaRPr lang="en-US" sz="2800" dirty="0">
              <a:solidFill>
                <a:srgbClr val="213559"/>
              </a:solidFill>
              <a:effectLst/>
              <a:latin typeface="Montserrat Extra-Bold Italic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1FF5FC1D-436D-A777-35D3-2322D3A0A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258840">
            <a:off x="5824983" y="7310432"/>
            <a:ext cx="1675183" cy="83131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E1F560-007B-8D15-437D-E57C12EC384F}"/>
              </a:ext>
            </a:extLst>
          </p:cNvPr>
          <p:cNvGrpSpPr/>
          <p:nvPr/>
        </p:nvGrpSpPr>
        <p:grpSpPr>
          <a:xfrm>
            <a:off x="1100867" y="7428956"/>
            <a:ext cx="4626722" cy="1810294"/>
            <a:chOff x="1082240" y="1628876"/>
            <a:chExt cx="4626722" cy="1810294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A8B2672F-B765-6CCE-05E3-F24F74AFBCBC}"/>
                </a:ext>
              </a:extLst>
            </p:cNvPr>
            <p:cNvGrpSpPr/>
            <p:nvPr/>
          </p:nvGrpSpPr>
          <p:grpSpPr>
            <a:xfrm>
              <a:off x="1082240" y="1628876"/>
              <a:ext cx="4626722" cy="1810294"/>
              <a:chOff x="0" y="0"/>
              <a:chExt cx="1687841" cy="660400"/>
            </a:xfrm>
          </p:grpSpPr>
          <p:sp>
            <p:nvSpPr>
              <p:cNvPr id="34" name="Freeform 4">
                <a:extLst>
                  <a:ext uri="{FF2B5EF4-FFF2-40B4-BE49-F238E27FC236}">
                    <a16:creationId xmlns:a16="http://schemas.microsoft.com/office/drawing/2014/main" id="{6F75CFC9-C77A-288E-A700-AF509ED73CB2}"/>
                  </a:ext>
                </a:extLst>
              </p:cNvPr>
              <p:cNvSpPr/>
              <p:nvPr/>
            </p:nvSpPr>
            <p:spPr>
              <a:xfrm>
                <a:off x="0" y="0"/>
                <a:ext cx="1687841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660400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A2B1C5CF-1563-F572-6C0C-C0BDE777A072}"/>
                </a:ext>
              </a:extLst>
            </p:cNvPr>
            <p:cNvSpPr txBox="1"/>
            <p:nvPr/>
          </p:nvSpPr>
          <p:spPr>
            <a:xfrm>
              <a:off x="1251000" y="2086240"/>
              <a:ext cx="4256397" cy="8955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Nếu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nhập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sai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ba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lần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thì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còi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báo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sẽ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kêu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lên</a:t>
              </a:r>
              <a:r>
                <a:rPr lang="en-US" sz="2800" dirty="0">
                  <a:solidFill>
                    <a:srgbClr val="213559"/>
                  </a:solidFill>
                  <a:effectLst/>
                  <a:latin typeface="Montserrat Extra-Bold Italics" panose="020B0604020202020204" charset="0"/>
                  <a:ea typeface="Calibri" panose="020F0502020204030204" pitchFamily="34" charset="0"/>
                </a:rPr>
                <a:t>.</a:t>
              </a:r>
              <a:endParaRPr lang="en-US" sz="2800" dirty="0">
                <a:solidFill>
                  <a:srgbClr val="213559"/>
                </a:solidFill>
                <a:effectLst/>
                <a:latin typeface="Montserrat Extra-Bold Italics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5484" y="2146609"/>
            <a:ext cx="1971199" cy="200770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61652" y="1510881"/>
            <a:ext cx="1579438" cy="1608687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134937" y="820192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 dirty="0">
                <a:solidFill>
                  <a:srgbClr val="263F6B"/>
                </a:solidFill>
                <a:latin typeface="Montserrat Extra-Bold Italics"/>
              </a:rPr>
              <a:t>CÁC THIẾT BỊ CẦN THIẾT</a:t>
            </a:r>
          </a:p>
        </p:txBody>
      </p:sp>
      <p:pic>
        <p:nvPicPr>
          <p:cNvPr id="38" name="Picture 37" descr="A picture containing metalware, hinge&#10;&#10;Description automatically generated">
            <a:extLst>
              <a:ext uri="{FF2B5EF4-FFF2-40B4-BE49-F238E27FC236}">
                <a16:creationId xmlns:a16="http://schemas.microsoft.com/office/drawing/2014/main" id="{BF0489AA-6804-2808-2A19-982CA35B8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490" y="6324740"/>
            <a:ext cx="3585465" cy="257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46B7302-91A5-7804-4C29-731B61D2B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59" y="6359322"/>
            <a:ext cx="3585465" cy="257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Picture 3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FC49737-49CB-9DBA-0442-9DD56A52DE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93" y="6324740"/>
            <a:ext cx="3412338" cy="2553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1B90DB-66E4-ACF6-A10A-9B752C2A86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85" y="2141764"/>
            <a:ext cx="4004215" cy="2632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CF8CEED0-3F0F-6E0A-36C2-7FEB728E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180" y="2177784"/>
            <a:ext cx="4004214" cy="2596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ED1DE6E-D964-53BD-B0A6-BE83F2DFD33A}"/>
              </a:ext>
            </a:extLst>
          </p:cNvPr>
          <p:cNvGrpSpPr/>
          <p:nvPr/>
        </p:nvGrpSpPr>
        <p:grpSpPr>
          <a:xfrm>
            <a:off x="3093918" y="5022734"/>
            <a:ext cx="4604825" cy="719777"/>
            <a:chOff x="3342266" y="5024192"/>
            <a:chExt cx="2960048" cy="964256"/>
          </a:xfrm>
        </p:grpSpPr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459857AC-F0FB-1E26-D76A-ECDF3332BA59}"/>
                </a:ext>
              </a:extLst>
            </p:cNvPr>
            <p:cNvGrpSpPr/>
            <p:nvPr/>
          </p:nvGrpSpPr>
          <p:grpSpPr>
            <a:xfrm>
              <a:off x="3342266" y="5024192"/>
              <a:ext cx="2960048" cy="964256"/>
              <a:chOff x="0" y="0"/>
              <a:chExt cx="1500474" cy="1059142"/>
            </a:xfrm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D2C9487A-DE88-924E-8438-D6BE4CA79D66}"/>
                  </a:ext>
                </a:extLst>
              </p:cNvPr>
              <p:cNvSpPr/>
              <p:nvPr/>
            </p:nvSpPr>
            <p:spPr>
              <a:xfrm>
                <a:off x="0" y="0"/>
                <a:ext cx="1500474" cy="1059143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1059143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3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944BB9-8CCA-C03B-2AF6-5D06FD16AB52}"/>
                </a:ext>
              </a:extLst>
            </p:cNvPr>
            <p:cNvSpPr txBox="1"/>
            <p:nvPr/>
          </p:nvSpPr>
          <p:spPr>
            <a:xfrm>
              <a:off x="3342266" y="5131749"/>
              <a:ext cx="2960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Board Arduino Uno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C834C-9ACF-16A0-EB18-AB4870EFE016}"/>
              </a:ext>
            </a:extLst>
          </p:cNvPr>
          <p:cNvGrpSpPr/>
          <p:nvPr/>
        </p:nvGrpSpPr>
        <p:grpSpPr>
          <a:xfrm>
            <a:off x="10340910" y="5006966"/>
            <a:ext cx="4761474" cy="734998"/>
            <a:chOff x="3342266" y="5024192"/>
            <a:chExt cx="3002329" cy="964256"/>
          </a:xfrm>
        </p:grpSpPr>
        <p:grpSp>
          <p:nvGrpSpPr>
            <p:cNvPr id="49" name="Group 8">
              <a:extLst>
                <a:ext uri="{FF2B5EF4-FFF2-40B4-BE49-F238E27FC236}">
                  <a16:creationId xmlns:a16="http://schemas.microsoft.com/office/drawing/2014/main" id="{6A16D9D4-EC0E-0E15-AB19-8B37FB5B4DC3}"/>
                </a:ext>
              </a:extLst>
            </p:cNvPr>
            <p:cNvGrpSpPr/>
            <p:nvPr/>
          </p:nvGrpSpPr>
          <p:grpSpPr>
            <a:xfrm>
              <a:off x="3342266" y="5024192"/>
              <a:ext cx="2960048" cy="964256"/>
              <a:chOff x="0" y="0"/>
              <a:chExt cx="1500474" cy="1059142"/>
            </a:xfrm>
          </p:grpSpPr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C842CC62-73FC-54D9-0172-E520ABFDB00F}"/>
                  </a:ext>
                </a:extLst>
              </p:cNvPr>
              <p:cNvSpPr/>
              <p:nvPr/>
            </p:nvSpPr>
            <p:spPr>
              <a:xfrm>
                <a:off x="0" y="0"/>
                <a:ext cx="1500474" cy="1059143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1059143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3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AA6B50-29CB-C84D-BC61-0A188E83B023}"/>
                </a:ext>
              </a:extLst>
            </p:cNvPr>
            <p:cNvSpPr txBox="1"/>
            <p:nvPr/>
          </p:nvSpPr>
          <p:spPr>
            <a:xfrm>
              <a:off x="3384547" y="5210531"/>
              <a:ext cx="2960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LCD 16x2 Module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7C783C-C97C-C4E0-956F-6A65471C4E5D}"/>
              </a:ext>
            </a:extLst>
          </p:cNvPr>
          <p:cNvGrpSpPr/>
          <p:nvPr/>
        </p:nvGrpSpPr>
        <p:grpSpPr>
          <a:xfrm>
            <a:off x="1633607" y="9120128"/>
            <a:ext cx="4113110" cy="707898"/>
            <a:chOff x="3342266" y="5024192"/>
            <a:chExt cx="2960048" cy="964256"/>
          </a:xfrm>
        </p:grpSpPr>
        <p:grpSp>
          <p:nvGrpSpPr>
            <p:cNvPr id="53" name="Group 8">
              <a:extLst>
                <a:ext uri="{FF2B5EF4-FFF2-40B4-BE49-F238E27FC236}">
                  <a16:creationId xmlns:a16="http://schemas.microsoft.com/office/drawing/2014/main" id="{71042212-1ABB-01BE-F08E-9728D45A05A3}"/>
                </a:ext>
              </a:extLst>
            </p:cNvPr>
            <p:cNvGrpSpPr/>
            <p:nvPr/>
          </p:nvGrpSpPr>
          <p:grpSpPr>
            <a:xfrm>
              <a:off x="3342266" y="5024192"/>
              <a:ext cx="2960048" cy="964256"/>
              <a:chOff x="0" y="0"/>
              <a:chExt cx="1500474" cy="1059142"/>
            </a:xfrm>
          </p:grpSpPr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90DA1885-E8C2-EA8B-E49E-7B21AEC0FAF0}"/>
                  </a:ext>
                </a:extLst>
              </p:cNvPr>
              <p:cNvSpPr/>
              <p:nvPr/>
            </p:nvSpPr>
            <p:spPr>
              <a:xfrm>
                <a:off x="0" y="0"/>
                <a:ext cx="1500474" cy="1059143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1059143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3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937B6E-0561-BDEA-CE9E-378C049EDAAA}"/>
                </a:ext>
              </a:extLst>
            </p:cNvPr>
            <p:cNvSpPr txBox="1"/>
            <p:nvPr/>
          </p:nvSpPr>
          <p:spPr>
            <a:xfrm>
              <a:off x="3342266" y="5131749"/>
              <a:ext cx="2960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Matrix Keypad Module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532B67-53A8-1130-A040-B22ABEBF773D}"/>
              </a:ext>
            </a:extLst>
          </p:cNvPr>
          <p:cNvGrpSpPr/>
          <p:nvPr/>
        </p:nvGrpSpPr>
        <p:grpSpPr>
          <a:xfrm>
            <a:off x="7066399" y="9218601"/>
            <a:ext cx="4113110" cy="707898"/>
            <a:chOff x="3342266" y="5024192"/>
            <a:chExt cx="2960048" cy="964256"/>
          </a:xfrm>
        </p:grpSpPr>
        <p:grpSp>
          <p:nvGrpSpPr>
            <p:cNvPr id="58" name="Group 8">
              <a:extLst>
                <a:ext uri="{FF2B5EF4-FFF2-40B4-BE49-F238E27FC236}">
                  <a16:creationId xmlns:a16="http://schemas.microsoft.com/office/drawing/2014/main" id="{E6CDBEA1-93DF-0DC2-F1A1-75A5990BE55B}"/>
                </a:ext>
              </a:extLst>
            </p:cNvPr>
            <p:cNvGrpSpPr/>
            <p:nvPr/>
          </p:nvGrpSpPr>
          <p:grpSpPr>
            <a:xfrm>
              <a:off x="3342266" y="5024192"/>
              <a:ext cx="2960048" cy="964256"/>
              <a:chOff x="0" y="0"/>
              <a:chExt cx="1500474" cy="1059142"/>
            </a:xfrm>
          </p:grpSpPr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1986D986-134C-DFBD-93C0-07659837A056}"/>
                  </a:ext>
                </a:extLst>
              </p:cNvPr>
              <p:cNvSpPr/>
              <p:nvPr/>
            </p:nvSpPr>
            <p:spPr>
              <a:xfrm>
                <a:off x="0" y="0"/>
                <a:ext cx="1500474" cy="1059143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1059143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3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C4A227-A2D6-07B1-B050-284A0EC13542}"/>
                </a:ext>
              </a:extLst>
            </p:cNvPr>
            <p:cNvSpPr txBox="1"/>
            <p:nvPr/>
          </p:nvSpPr>
          <p:spPr>
            <a:xfrm>
              <a:off x="3342266" y="5131748"/>
              <a:ext cx="2960048" cy="62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Buzzer Module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3AF646-F449-1358-0455-5E21EEAA2906}"/>
              </a:ext>
            </a:extLst>
          </p:cNvPr>
          <p:cNvGrpSpPr/>
          <p:nvPr/>
        </p:nvGrpSpPr>
        <p:grpSpPr>
          <a:xfrm>
            <a:off x="13088117" y="9195334"/>
            <a:ext cx="4113110" cy="707898"/>
            <a:chOff x="3342266" y="5024192"/>
            <a:chExt cx="2960048" cy="964256"/>
          </a:xfrm>
        </p:grpSpPr>
        <p:grpSp>
          <p:nvGrpSpPr>
            <p:cNvPr id="62" name="Group 8">
              <a:extLst>
                <a:ext uri="{FF2B5EF4-FFF2-40B4-BE49-F238E27FC236}">
                  <a16:creationId xmlns:a16="http://schemas.microsoft.com/office/drawing/2014/main" id="{02F79301-83FE-9247-B5A3-2F237A567B1B}"/>
                </a:ext>
              </a:extLst>
            </p:cNvPr>
            <p:cNvGrpSpPr/>
            <p:nvPr/>
          </p:nvGrpSpPr>
          <p:grpSpPr>
            <a:xfrm>
              <a:off x="3342266" y="5024192"/>
              <a:ext cx="2960048" cy="964256"/>
              <a:chOff x="0" y="0"/>
              <a:chExt cx="1500474" cy="1059142"/>
            </a:xfrm>
          </p:grpSpPr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27389905-BF1E-32FD-342A-D1D152D4872D}"/>
                  </a:ext>
                </a:extLst>
              </p:cNvPr>
              <p:cNvSpPr/>
              <p:nvPr/>
            </p:nvSpPr>
            <p:spPr>
              <a:xfrm>
                <a:off x="0" y="0"/>
                <a:ext cx="1500474" cy="1059143"/>
              </a:xfrm>
              <a:custGeom>
                <a:avLst/>
                <a:gdLst/>
                <a:ahLst/>
                <a:cxnLst/>
                <a:rect l="l" t="t" r="r" b="b"/>
                <a:pathLst>
                  <a:path w="1500474" h="1059143">
                    <a:moveTo>
                      <a:pt x="1376013" y="1059142"/>
                    </a:moveTo>
                    <a:lnTo>
                      <a:pt x="124460" y="1059142"/>
                    </a:lnTo>
                    <a:cubicBezTo>
                      <a:pt x="55880" y="1059142"/>
                      <a:pt x="0" y="1003262"/>
                      <a:pt x="0" y="93468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76014" y="0"/>
                    </a:lnTo>
                    <a:cubicBezTo>
                      <a:pt x="1444594" y="0"/>
                      <a:pt x="1500474" y="55880"/>
                      <a:pt x="1500474" y="124460"/>
                    </a:cubicBezTo>
                    <a:lnTo>
                      <a:pt x="1500474" y="934682"/>
                    </a:lnTo>
                    <a:cubicBezTo>
                      <a:pt x="1500474" y="1003263"/>
                      <a:pt x="1444594" y="1059143"/>
                      <a:pt x="1376014" y="1059143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7113E8-9F2E-DB8E-B2A5-3403C318812C}"/>
                </a:ext>
              </a:extLst>
            </p:cNvPr>
            <p:cNvSpPr txBox="1"/>
            <p:nvPr/>
          </p:nvSpPr>
          <p:spPr>
            <a:xfrm>
              <a:off x="3342266" y="5131748"/>
              <a:ext cx="2960048" cy="62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Montserrat Extra-Bold Italics" panose="020B0604020202020204" charset="0"/>
                </a:rPr>
                <a:t>Khóa</a:t>
              </a:r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Montserrat Extra-Bold Italics" panose="020B0604020202020204" charset="0"/>
                </a:rPr>
                <a:t>điện</a:t>
              </a:r>
              <a:r>
                <a:rPr lang="en-US" sz="2400" dirty="0">
                  <a:solidFill>
                    <a:schemeClr val="bg1"/>
                  </a:solidFill>
                  <a:latin typeface="Montserrat Extra-Bold Italics" panose="020B060402020202020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Montserrat Extra-Bold Italics" panose="020B0604020202020204" charset="0"/>
                </a:rPr>
                <a:t>từ</a:t>
              </a:r>
              <a:endParaRPr lang="en-US" sz="2400" dirty="0">
                <a:solidFill>
                  <a:schemeClr val="bg1"/>
                </a:solidFill>
                <a:latin typeface="Montserrat Extra-Bold Italics" panose="020B060402020202020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80E8A1-C2B3-3609-7704-A661F2C37F26}"/>
              </a:ext>
            </a:extLst>
          </p:cNvPr>
          <p:cNvGrpSpPr/>
          <p:nvPr/>
        </p:nvGrpSpPr>
        <p:grpSpPr>
          <a:xfrm>
            <a:off x="17835213" y="7199985"/>
            <a:ext cx="452787" cy="2194624"/>
            <a:chOff x="0" y="0"/>
            <a:chExt cx="293277" cy="1421492"/>
          </a:xfrm>
          <a:solidFill>
            <a:schemeClr val="bg1"/>
          </a:solidFill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D43FC2B-A1BC-1A11-2439-2B6BB94DACCE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876C5A77-66BA-F2A0-29F3-FE6B99742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4350" y="920965"/>
            <a:ext cx="239123" cy="24404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03B301F4-EE9D-AA04-189E-9D23D9D1E695}"/>
              </a:ext>
            </a:extLst>
          </p:cNvPr>
          <p:cNvSpPr txBox="1"/>
          <p:nvPr/>
        </p:nvSpPr>
        <p:spPr>
          <a:xfrm>
            <a:off x="936344" y="892390"/>
            <a:ext cx="235475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Open Sans"/>
              </a:rPr>
              <a:t>www.tindercad.com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0E88DE-A4EE-6312-25A4-67E6C378D5D7}"/>
              </a:ext>
            </a:extLst>
          </p:cNvPr>
          <p:cNvGrpSpPr/>
          <p:nvPr/>
        </p:nvGrpSpPr>
        <p:grpSpPr>
          <a:xfrm>
            <a:off x="961919" y="4766950"/>
            <a:ext cx="6031380" cy="4627660"/>
            <a:chOff x="0" y="0"/>
            <a:chExt cx="3866567" cy="2193971"/>
          </a:xfrm>
          <a:solidFill>
            <a:schemeClr val="bg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00E24FD-DD83-0CF8-99CE-B1C757D29A19}"/>
                </a:ext>
              </a:extLst>
            </p:cNvPr>
            <p:cNvSpPr/>
            <p:nvPr/>
          </p:nvSpPr>
          <p:spPr>
            <a:xfrm>
              <a:off x="0" y="0"/>
              <a:ext cx="3866567" cy="2193971"/>
            </a:xfrm>
            <a:custGeom>
              <a:avLst/>
              <a:gdLst/>
              <a:ahLst/>
              <a:cxnLst/>
              <a:rect l="l" t="t" r="r" b="b"/>
              <a:pathLst>
                <a:path w="3866567" h="2193971">
                  <a:moveTo>
                    <a:pt x="0" y="0"/>
                  </a:moveTo>
                  <a:lnTo>
                    <a:pt x="3866567" y="0"/>
                  </a:lnTo>
                  <a:lnTo>
                    <a:pt x="3866567" y="2193971"/>
                  </a:lnTo>
                  <a:lnTo>
                    <a:pt x="0" y="219397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09BB7B14-6A40-7167-136C-1A6B72BE2A4A}"/>
              </a:ext>
            </a:extLst>
          </p:cNvPr>
          <p:cNvSpPr txBox="1"/>
          <p:nvPr/>
        </p:nvSpPr>
        <p:spPr>
          <a:xfrm>
            <a:off x="1112705" y="2085647"/>
            <a:ext cx="5855018" cy="1745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040"/>
              </a:lnSpc>
            </a:pPr>
            <a:r>
              <a:rPr lang="en-US" sz="5500" dirty="0">
                <a:solidFill>
                  <a:srgbClr val="FFFFFF"/>
                </a:solidFill>
                <a:latin typeface="Montserrat Extra-Bold"/>
              </a:rPr>
              <a:t>SƠ ĐỒ MẠCH HỆ THỐNG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F6CB8E68-6D0E-47AB-ED3B-13A2EDF3250F}"/>
              </a:ext>
            </a:extLst>
          </p:cNvPr>
          <p:cNvSpPr txBox="1"/>
          <p:nvPr/>
        </p:nvSpPr>
        <p:spPr>
          <a:xfrm>
            <a:off x="2067063" y="6818888"/>
            <a:ext cx="1973151" cy="38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44"/>
              </a:lnSpc>
              <a:spcBef>
                <a:spcPct val="0"/>
              </a:spcBef>
            </a:pPr>
            <a:r>
              <a:rPr lang="en-US" sz="2246">
                <a:solidFill>
                  <a:srgbClr val="FFFFFF"/>
                </a:solidFill>
                <a:latin typeface="Open Sans"/>
              </a:rPr>
              <a:t>Profit 2021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C491F5-115B-0D5D-A4C6-06C737B07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65010"/>
            <a:ext cx="9978314" cy="822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1D67A3-3F06-398D-D01A-1F32575855FF}"/>
              </a:ext>
            </a:extLst>
          </p:cNvPr>
          <p:cNvSpPr txBox="1"/>
          <p:nvPr/>
        </p:nvSpPr>
        <p:spPr>
          <a:xfrm>
            <a:off x="1676400" y="5279810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CÁC THIẾT BỊ :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Board Arduino Uno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Module relay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LCD 16x2 Module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Matrix Keypad Module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Buzzer Module</a:t>
            </a: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</a:t>
            </a:r>
            <a:r>
              <a:rPr lang="en-US" sz="2800" dirty="0" err="1">
                <a:solidFill>
                  <a:srgbClr val="213559"/>
                </a:solidFill>
                <a:latin typeface="Montserrat Extra-Bold Italics" panose="020B0604020202020204" charset="0"/>
              </a:rPr>
              <a:t>Khóa</a:t>
            </a:r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latin typeface="Montserrat Extra-Bold Italics" panose="020B0604020202020204" charset="0"/>
              </a:rPr>
              <a:t>điện</a:t>
            </a:r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 </a:t>
            </a:r>
            <a:r>
              <a:rPr lang="en-US" sz="2800" dirty="0" err="1">
                <a:solidFill>
                  <a:srgbClr val="213559"/>
                </a:solidFill>
                <a:latin typeface="Montserrat Extra-Bold Italics" panose="020B0604020202020204" charset="0"/>
              </a:rPr>
              <a:t>từ</a:t>
            </a:r>
            <a:endParaRPr lang="en-US" sz="2800" dirty="0">
              <a:solidFill>
                <a:srgbClr val="213559"/>
              </a:solidFill>
              <a:latin typeface="Montserrat Extra-Bold Italics" panose="020B0604020202020204" charset="0"/>
            </a:endParaRPr>
          </a:p>
          <a:p>
            <a:r>
              <a:rPr lang="en-US" sz="2800" dirty="0">
                <a:solidFill>
                  <a:srgbClr val="213559"/>
                </a:solidFill>
                <a:latin typeface="Montserrat Extra-Bold Italics" panose="020B0604020202020204" charset="0"/>
              </a:rPr>
              <a:t>1 Bread board</a:t>
            </a:r>
          </a:p>
        </p:txBody>
      </p:sp>
      <p:pic>
        <p:nvPicPr>
          <p:cNvPr id="32" name="!!30">
            <a:extLst>
              <a:ext uri="{FF2B5EF4-FFF2-40B4-BE49-F238E27FC236}">
                <a16:creationId xmlns:a16="http://schemas.microsoft.com/office/drawing/2014/main" id="{07BD9463-85A2-C552-3173-4A583B735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0368137"/>
            <a:ext cx="10287000" cy="10320163"/>
          </a:xfrm>
          <a:prstGeom prst="rect">
            <a:avLst/>
          </a:prstGeom>
        </p:spPr>
      </p:pic>
      <p:grpSp>
        <p:nvGrpSpPr>
          <p:cNvPr id="33" name="!!4">
            <a:extLst>
              <a:ext uri="{FF2B5EF4-FFF2-40B4-BE49-F238E27FC236}">
                <a16:creationId xmlns:a16="http://schemas.microsoft.com/office/drawing/2014/main" id="{4D12378F-D283-8155-807F-69B6A9073B58}"/>
              </a:ext>
            </a:extLst>
          </p:cNvPr>
          <p:cNvGrpSpPr/>
          <p:nvPr/>
        </p:nvGrpSpPr>
        <p:grpSpPr>
          <a:xfrm>
            <a:off x="18677299" y="3991152"/>
            <a:ext cx="18288000" cy="6295848"/>
            <a:chOff x="0" y="0"/>
            <a:chExt cx="9537267" cy="3283311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D87EA93B-9231-DCDE-6B77-18477A6B4E37}"/>
                </a:ext>
              </a:extLst>
            </p:cNvPr>
            <p:cNvSpPr/>
            <p:nvPr/>
          </p:nvSpPr>
          <p:spPr>
            <a:xfrm>
              <a:off x="0" y="0"/>
              <a:ext cx="9537267" cy="3283311"/>
            </a:xfrm>
            <a:custGeom>
              <a:avLst/>
              <a:gdLst/>
              <a:ahLst/>
              <a:cxnLst/>
              <a:rect l="l" t="t" r="r" b="b"/>
              <a:pathLst>
                <a:path w="9537267" h="3283311">
                  <a:moveTo>
                    <a:pt x="0" y="0"/>
                  </a:moveTo>
                  <a:lnTo>
                    <a:pt x="9537267" y="0"/>
                  </a:lnTo>
                  <a:lnTo>
                    <a:pt x="9537267" y="3283311"/>
                  </a:lnTo>
                  <a:lnTo>
                    <a:pt x="0" y="3283311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4418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4">
            <a:extLst>
              <a:ext uri="{FF2B5EF4-FFF2-40B4-BE49-F238E27FC236}">
                <a16:creationId xmlns:a16="http://schemas.microsoft.com/office/drawing/2014/main" id="{030B59DE-5206-6CBE-20ED-C84C9DD5E361}"/>
              </a:ext>
            </a:extLst>
          </p:cNvPr>
          <p:cNvGrpSpPr/>
          <p:nvPr/>
        </p:nvGrpSpPr>
        <p:grpSpPr>
          <a:xfrm>
            <a:off x="0" y="3991152"/>
            <a:ext cx="18288000" cy="6295848"/>
            <a:chOff x="0" y="0"/>
            <a:chExt cx="9537267" cy="328331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4DF0CCE9-DFC4-4AEB-255D-50D7C93DDBC6}"/>
                </a:ext>
              </a:extLst>
            </p:cNvPr>
            <p:cNvSpPr/>
            <p:nvPr/>
          </p:nvSpPr>
          <p:spPr>
            <a:xfrm>
              <a:off x="0" y="0"/>
              <a:ext cx="9537267" cy="3283311"/>
            </a:xfrm>
            <a:custGeom>
              <a:avLst/>
              <a:gdLst/>
              <a:ahLst/>
              <a:cxnLst/>
              <a:rect l="l" t="t" r="r" b="b"/>
              <a:pathLst>
                <a:path w="9537267" h="3283311">
                  <a:moveTo>
                    <a:pt x="0" y="0"/>
                  </a:moveTo>
                  <a:lnTo>
                    <a:pt x="9537267" y="0"/>
                  </a:lnTo>
                  <a:lnTo>
                    <a:pt x="9537267" y="3283311"/>
                  </a:lnTo>
                  <a:lnTo>
                    <a:pt x="0" y="3283311"/>
                  </a:lnTo>
                  <a:close/>
                </a:path>
              </a:pathLst>
            </a:custGeom>
            <a:solidFill>
              <a:srgbClr val="20252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!!3">
            <a:extLst>
              <a:ext uri="{FF2B5EF4-FFF2-40B4-BE49-F238E27FC236}">
                <a16:creationId xmlns:a16="http://schemas.microsoft.com/office/drawing/2014/main" id="{E75757CB-0200-539C-04EC-847A0D9342A4}"/>
              </a:ext>
            </a:extLst>
          </p:cNvPr>
          <p:cNvGrpSpPr/>
          <p:nvPr/>
        </p:nvGrpSpPr>
        <p:grpSpPr>
          <a:xfrm>
            <a:off x="0" y="6141904"/>
            <a:ext cx="452787" cy="2194624"/>
            <a:chOff x="0" y="0"/>
            <a:chExt cx="293277" cy="1421492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37D1912-FDEA-7813-B0B6-8960511A0F0B}"/>
                </a:ext>
              </a:extLst>
            </p:cNvPr>
            <p:cNvSpPr/>
            <p:nvPr/>
          </p:nvSpPr>
          <p:spPr>
            <a:xfrm>
              <a:off x="0" y="0"/>
              <a:ext cx="293277" cy="1421492"/>
            </a:xfrm>
            <a:custGeom>
              <a:avLst/>
              <a:gdLst/>
              <a:ahLst/>
              <a:cxnLst/>
              <a:rect l="l" t="t" r="r" b="b"/>
              <a:pathLst>
                <a:path w="293277" h="1421492">
                  <a:moveTo>
                    <a:pt x="0" y="0"/>
                  </a:moveTo>
                  <a:lnTo>
                    <a:pt x="293277" y="0"/>
                  </a:lnTo>
                  <a:lnTo>
                    <a:pt x="293277" y="1421492"/>
                  </a:lnTo>
                  <a:lnTo>
                    <a:pt x="0" y="1421492"/>
                  </a:lnTo>
                  <a:close/>
                </a:path>
              </a:pathLst>
            </a:custGeom>
            <a:solidFill>
              <a:srgbClr val="F6A4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01AA56C8-A9E9-DA8E-336D-A57B7B761CFB}"/>
              </a:ext>
            </a:extLst>
          </p:cNvPr>
          <p:cNvSpPr txBox="1"/>
          <p:nvPr/>
        </p:nvSpPr>
        <p:spPr>
          <a:xfrm>
            <a:off x="942338" y="1989772"/>
            <a:ext cx="9760554" cy="847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40"/>
              </a:lnSpc>
            </a:pPr>
            <a:r>
              <a:rPr lang="en-US" sz="5500" dirty="0">
                <a:solidFill>
                  <a:srgbClr val="000000"/>
                </a:solidFill>
                <a:latin typeface="Montserrat Extra-Bold"/>
              </a:rPr>
              <a:t>SOURCE CODE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C203AE1-D746-DA5D-DA43-A9A03071C040}"/>
              </a:ext>
            </a:extLst>
          </p:cNvPr>
          <p:cNvSpPr txBox="1"/>
          <p:nvPr/>
        </p:nvSpPr>
        <p:spPr>
          <a:xfrm>
            <a:off x="1065373" y="6327458"/>
            <a:ext cx="478182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Montserrat Extra-Bold Italics" panose="020B0604020202020204" charset="0"/>
              </a:rPr>
              <a:t>THIẾT KẾ PHẦN MỀM HỆ THỐNG KHÓA CỬA THÔNG MÌNH BẰNG ARDUINO</a:t>
            </a:r>
          </a:p>
        </p:txBody>
      </p:sp>
      <p:pic>
        <p:nvPicPr>
          <p:cNvPr id="29" name="!!30">
            <a:extLst>
              <a:ext uri="{FF2B5EF4-FFF2-40B4-BE49-F238E27FC236}">
                <a16:creationId xmlns:a16="http://schemas.microsoft.com/office/drawing/2014/main" id="{93DC704F-1C82-E4E3-FAE1-C359393A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-3687"/>
            <a:ext cx="10287000" cy="10320163"/>
          </a:xfrm>
          <a:prstGeom prst="rect">
            <a:avLst/>
          </a:prstGeom>
        </p:spPr>
      </p:pic>
      <p:pic>
        <p:nvPicPr>
          <p:cNvPr id="30" name="!!31">
            <a:extLst>
              <a:ext uri="{FF2B5EF4-FFF2-40B4-BE49-F238E27FC236}">
                <a16:creationId xmlns:a16="http://schemas.microsoft.com/office/drawing/2014/main" id="{56F8814A-8E56-1725-B3DB-E0D11120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1367992"/>
            <a:ext cx="1028755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567</Words>
  <Application>Microsoft Office PowerPoint</Application>
  <PresentationFormat>Custom</PresentationFormat>
  <Paragraphs>73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Open Sans</vt:lpstr>
      <vt:lpstr>Montserrat Extra-Bold</vt:lpstr>
      <vt:lpstr>Calibri</vt:lpstr>
      <vt:lpstr>Montserrat</vt:lpstr>
      <vt:lpstr>Times New Roman</vt:lpstr>
      <vt:lpstr>Montserrat Extra-Bold Italics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>PC</dc:creator>
  <cp:lastModifiedBy>PC</cp:lastModifiedBy>
  <cp:revision>9</cp:revision>
  <dcterms:created xsi:type="dcterms:W3CDTF">2006-08-16T00:00:00Z</dcterms:created>
  <dcterms:modified xsi:type="dcterms:W3CDTF">2023-03-15T12:39:56Z</dcterms:modified>
  <dc:identifier>DAFdGC6M0iA</dc:identifier>
</cp:coreProperties>
</file>